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15"/>
  </p:notesMasterIdLst>
  <p:sldIdLst>
    <p:sldId id="256" r:id="rId2"/>
    <p:sldId id="258" r:id="rId3"/>
    <p:sldId id="257" r:id="rId4"/>
    <p:sldId id="266" r:id="rId5"/>
    <p:sldId id="263" r:id="rId6"/>
    <p:sldId id="267" r:id="rId7"/>
    <p:sldId id="260" r:id="rId8"/>
    <p:sldId id="262" r:id="rId9"/>
    <p:sldId id="261" r:id="rId10"/>
    <p:sldId id="264"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5" autoAdjust="0"/>
    <p:restoredTop sz="69062" autoAdjust="0"/>
  </p:normalViewPr>
  <p:slideViewPr>
    <p:cSldViewPr snapToGrid="0">
      <p:cViewPr varScale="1">
        <p:scale>
          <a:sx n="59" d="100"/>
          <a:sy n="59" d="100"/>
        </p:scale>
        <p:origin x="8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9D132-82D9-482F-ADFA-CC683A0081EB}"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A3AE5-CE26-4576-9604-CADB59E59A33}" type="slidenum">
              <a:rPr lang="en-US" smtClean="0"/>
              <a:t>‹#›</a:t>
            </a:fld>
            <a:endParaRPr lang="en-US"/>
          </a:p>
        </p:txBody>
      </p:sp>
    </p:spTree>
    <p:extLst>
      <p:ext uri="{BB962C8B-B14F-4D97-AF65-F5344CB8AC3E}">
        <p14:creationId xmlns:p14="http://schemas.microsoft.com/office/powerpoint/2010/main" val="219084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1</a:t>
            </a:fld>
            <a:endParaRPr lang="en-US"/>
          </a:p>
        </p:txBody>
      </p:sp>
    </p:spTree>
    <p:extLst>
      <p:ext uri="{BB962C8B-B14F-4D97-AF65-F5344CB8AC3E}">
        <p14:creationId xmlns:p14="http://schemas.microsoft.com/office/powerpoint/2010/main" val="346187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10</a:t>
            </a:fld>
            <a:endParaRPr lang="en-US"/>
          </a:p>
        </p:txBody>
      </p:sp>
    </p:spTree>
    <p:extLst>
      <p:ext uri="{BB962C8B-B14F-4D97-AF65-F5344CB8AC3E}">
        <p14:creationId xmlns:p14="http://schemas.microsoft.com/office/powerpoint/2010/main" val="387960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11</a:t>
            </a:fld>
            <a:endParaRPr lang="en-US"/>
          </a:p>
        </p:txBody>
      </p:sp>
    </p:spTree>
    <p:extLst>
      <p:ext uri="{BB962C8B-B14F-4D97-AF65-F5344CB8AC3E}">
        <p14:creationId xmlns:p14="http://schemas.microsoft.com/office/powerpoint/2010/main" val="390402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of 5 people and a maximum of 10 ppl must be registered for the study group </a:t>
            </a:r>
          </a:p>
          <a:p>
            <a:r>
              <a:rPr lang="en-CA" dirty="0"/>
              <a:t>If we have less than 5 people, we will share study notes from a previous group. We will offer individual mentorship upon request. </a:t>
            </a:r>
          </a:p>
        </p:txBody>
      </p:sp>
      <p:sp>
        <p:nvSpPr>
          <p:cNvPr id="4" name="Slide Number Placeholder 3"/>
          <p:cNvSpPr>
            <a:spLocks noGrp="1"/>
          </p:cNvSpPr>
          <p:nvPr>
            <p:ph type="sldNum" sz="quarter" idx="5"/>
          </p:nvPr>
        </p:nvSpPr>
        <p:spPr/>
        <p:txBody>
          <a:bodyPr/>
          <a:lstStyle/>
          <a:p>
            <a:fld id="{CC1A3AE5-CE26-4576-9604-CADB59E59A33}" type="slidenum">
              <a:rPr lang="en-US" smtClean="0"/>
              <a:t>12</a:t>
            </a:fld>
            <a:endParaRPr lang="en-US"/>
          </a:p>
        </p:txBody>
      </p:sp>
    </p:spTree>
    <p:extLst>
      <p:ext uri="{BB962C8B-B14F-4D97-AF65-F5344CB8AC3E}">
        <p14:creationId xmlns:p14="http://schemas.microsoft.com/office/powerpoint/2010/main" val="278881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13</a:t>
            </a:fld>
            <a:endParaRPr lang="en-US"/>
          </a:p>
        </p:txBody>
      </p:sp>
    </p:spTree>
    <p:extLst>
      <p:ext uri="{BB962C8B-B14F-4D97-AF65-F5344CB8AC3E}">
        <p14:creationId xmlns:p14="http://schemas.microsoft.com/office/powerpoint/2010/main" val="51127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2</a:t>
            </a:fld>
            <a:endParaRPr lang="en-US"/>
          </a:p>
        </p:txBody>
      </p:sp>
    </p:spTree>
    <p:extLst>
      <p:ext uri="{BB962C8B-B14F-4D97-AF65-F5344CB8AC3E}">
        <p14:creationId xmlns:p14="http://schemas.microsoft.com/office/powerpoint/2010/main" val="352263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do it early to receive employer approval before registering for the exam </a:t>
            </a:r>
          </a:p>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3</a:t>
            </a:fld>
            <a:endParaRPr lang="en-US"/>
          </a:p>
        </p:txBody>
      </p:sp>
    </p:spTree>
    <p:extLst>
      <p:ext uri="{BB962C8B-B14F-4D97-AF65-F5344CB8AC3E}">
        <p14:creationId xmlns:p14="http://schemas.microsoft.com/office/powerpoint/2010/main" val="44899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4</a:t>
            </a:fld>
            <a:endParaRPr lang="en-US"/>
          </a:p>
        </p:txBody>
      </p:sp>
    </p:spTree>
    <p:extLst>
      <p:ext uri="{BB962C8B-B14F-4D97-AF65-F5344CB8AC3E}">
        <p14:creationId xmlns:p14="http://schemas.microsoft.com/office/powerpoint/2010/main" val="210182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5</a:t>
            </a:fld>
            <a:endParaRPr lang="en-US"/>
          </a:p>
        </p:txBody>
      </p:sp>
    </p:spTree>
    <p:extLst>
      <p:ext uri="{BB962C8B-B14F-4D97-AF65-F5344CB8AC3E}">
        <p14:creationId xmlns:p14="http://schemas.microsoft.com/office/powerpoint/2010/main" val="418989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where to find resources:</a:t>
            </a:r>
          </a:p>
          <a:p>
            <a:r>
              <a:rPr lang="en-US" dirty="0"/>
              <a:t>-colleagues, Employer, AHS employees can order textbooks from the Knowledge Resource Service (KRS)</a:t>
            </a:r>
          </a:p>
          <a:p>
            <a:endParaRPr lang="en-US" dirty="0"/>
          </a:p>
          <a:p>
            <a:r>
              <a:rPr lang="en-US" dirty="0"/>
              <a:t>Purchase textbooks from Amazon </a:t>
            </a:r>
            <a:r>
              <a:rPr lang="en-US" dirty="0" err="1"/>
              <a:t>etc</a:t>
            </a:r>
            <a:endParaRPr lang="en-US" dirty="0"/>
          </a:p>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6</a:t>
            </a:fld>
            <a:endParaRPr lang="en-US"/>
          </a:p>
        </p:txBody>
      </p:sp>
    </p:spTree>
    <p:extLst>
      <p:ext uri="{BB962C8B-B14F-4D97-AF65-F5344CB8AC3E}">
        <p14:creationId xmlns:p14="http://schemas.microsoft.com/office/powerpoint/2010/main" val="176455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3AE5-CE26-4576-9604-CADB59E59A33}" type="slidenum">
              <a:rPr lang="en-US" smtClean="0"/>
              <a:t>7</a:t>
            </a:fld>
            <a:endParaRPr lang="en-US"/>
          </a:p>
        </p:txBody>
      </p:sp>
    </p:spTree>
    <p:extLst>
      <p:ext uri="{BB962C8B-B14F-4D97-AF65-F5344CB8AC3E}">
        <p14:creationId xmlns:p14="http://schemas.microsoft.com/office/powerpoint/2010/main" val="415245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8</a:t>
            </a:fld>
            <a:endParaRPr lang="en-US"/>
          </a:p>
        </p:txBody>
      </p:sp>
    </p:spTree>
    <p:extLst>
      <p:ext uri="{BB962C8B-B14F-4D97-AF65-F5344CB8AC3E}">
        <p14:creationId xmlns:p14="http://schemas.microsoft.com/office/powerpoint/2010/main" val="90977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LPN curriculum are newer and competencies are different from RNs’</a:t>
            </a:r>
            <a:endParaRPr lang="en-CA" dirty="0"/>
          </a:p>
        </p:txBody>
      </p:sp>
      <p:sp>
        <p:nvSpPr>
          <p:cNvPr id="4" name="Slide Number Placeholder 3"/>
          <p:cNvSpPr>
            <a:spLocks noGrp="1"/>
          </p:cNvSpPr>
          <p:nvPr>
            <p:ph type="sldNum" sz="quarter" idx="5"/>
          </p:nvPr>
        </p:nvSpPr>
        <p:spPr/>
        <p:txBody>
          <a:bodyPr/>
          <a:lstStyle/>
          <a:p>
            <a:fld id="{CC1A3AE5-CE26-4576-9604-CADB59E59A33}" type="slidenum">
              <a:rPr lang="en-US" smtClean="0"/>
              <a:t>9</a:t>
            </a:fld>
            <a:endParaRPr lang="en-US"/>
          </a:p>
        </p:txBody>
      </p:sp>
    </p:spTree>
    <p:extLst>
      <p:ext uri="{BB962C8B-B14F-4D97-AF65-F5344CB8AC3E}">
        <p14:creationId xmlns:p14="http://schemas.microsoft.com/office/powerpoint/2010/main" val="25624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90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87287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397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186172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5817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92727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55457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4496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632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099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93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380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507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861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13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573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498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664C608-40B1-4030-A28D-5B74BC98ADCE}" type="datetimeFigureOut">
              <a:rPr lang="en-US" smtClean="0"/>
              <a:t>9/18/2023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175329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gna.wildapricot.org/Certification-Resources-W20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na-aiic.ca/en/certification/about-certif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na-aiic.ca/en/certification/initial-certification/certification-nursing-practice-specialtie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cna-aiic.ca/en/certification/initial-certification/important-dat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cna-aiic.ca/en/certification/initial-certification/application-proc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net.ca/app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gna.net/study-groups" TargetMode="External"/><Relationship Id="rId4" Type="http://schemas.openxmlformats.org/officeDocument/2006/relationships/hyperlink" Target="https://cnf-fiic.ca/awar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gna.net/standar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na-aiic.ca/en/certification/exam-prepar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l-prod-ca-oc-download.s3-ca-central-1.amazonaws.com/CNA/2f975e7e-4a40-45ca-863c-5ebf0a138d5e/UploadedImages/documents/Blueprint_for_the_Gerontological_Nursing_Certification_Exam.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cna-aiic.ca/en/certification/exam-preparation/exam-competencies-and-blueprints" TargetMode="External"/><Relationship Id="rId4" Type="http://schemas.openxmlformats.org/officeDocument/2006/relationships/hyperlink" Target="https://hl-prod-ca-oc-download.s3-ca-central-1.amazonaws.com/CNA/2f975e7e-4a40-45ca-863c-5ebf0a138d5e/UploadedImages/documents/Blueprint_for_the_Gerontological_LPN_Nursing_Certification_Exam.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1808" y="717605"/>
            <a:ext cx="8001000" cy="2971801"/>
          </a:xfrm>
        </p:spPr>
        <p:txBody>
          <a:bodyPr/>
          <a:lstStyle/>
          <a:p>
            <a:pPr algn="ctr"/>
            <a:r>
              <a:rPr lang="en-US" b="1" dirty="0"/>
              <a:t>CNA Gerontological Nursing Certification</a:t>
            </a:r>
          </a:p>
        </p:txBody>
      </p:sp>
      <p:sp>
        <p:nvSpPr>
          <p:cNvPr id="3" name="Subtitle 2"/>
          <p:cNvSpPr>
            <a:spLocks noGrp="1"/>
          </p:cNvSpPr>
          <p:nvPr>
            <p:ph type="subTitle" idx="1"/>
          </p:nvPr>
        </p:nvSpPr>
        <p:spPr>
          <a:xfrm>
            <a:off x="684211" y="4301656"/>
            <a:ext cx="8001000" cy="1489544"/>
          </a:xfrm>
        </p:spPr>
        <p:txBody>
          <a:bodyPr>
            <a:normAutofit/>
          </a:bodyPr>
          <a:lstStyle/>
          <a:p>
            <a:r>
              <a:rPr lang="en-US" b="1" dirty="0">
                <a:solidFill>
                  <a:schemeClr val="tx2">
                    <a:lumMod val="40000"/>
                    <a:lumOff val="60000"/>
                  </a:schemeClr>
                </a:solidFill>
              </a:rPr>
              <a:t>AGNA Calgary Chapter </a:t>
            </a:r>
          </a:p>
          <a:p>
            <a:r>
              <a:rPr lang="en-US" b="1" dirty="0">
                <a:solidFill>
                  <a:schemeClr val="tx2">
                    <a:lumMod val="40000"/>
                    <a:lumOff val="60000"/>
                  </a:schemeClr>
                </a:solidFill>
              </a:rPr>
              <a:t>Study Group for RNs and LPNs</a:t>
            </a:r>
          </a:p>
          <a:p>
            <a:endParaRPr lang="en-US" b="1" dirty="0">
              <a:solidFill>
                <a:schemeClr val="tx2">
                  <a:lumMod val="40000"/>
                  <a:lumOff val="60000"/>
                </a:schemeClr>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3021" y="194807"/>
            <a:ext cx="3457575" cy="1371600"/>
          </a:xfrm>
          <a:prstGeom prst="rect">
            <a:avLst/>
          </a:prstGeom>
          <a:noFill/>
          <a:ln>
            <a:noFill/>
          </a:ln>
        </p:spPr>
      </p:pic>
    </p:spTree>
    <p:extLst>
      <p:ext uri="{BB962C8B-B14F-4D97-AF65-F5344CB8AC3E}">
        <p14:creationId xmlns:p14="http://schemas.microsoft.com/office/powerpoint/2010/main" val="377495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190"/>
            <a:ext cx="4978467" cy="5658787"/>
          </a:xfrm>
        </p:spPr>
        <p:txBody>
          <a:bodyPr>
            <a:normAutofit/>
          </a:bodyPr>
          <a:lstStyle/>
          <a:p>
            <a:r>
              <a:rPr lang="en-US" b="1" dirty="0"/>
              <a:t>Archived webinars available on CGNA </a:t>
            </a:r>
            <a:br>
              <a:rPr lang="en-US" dirty="0"/>
            </a:br>
            <a:r>
              <a:rPr lang="en-US" sz="1600" dirty="0">
                <a:hlinkClick r:id="rId3">
                  <a:extLst>
                    <a:ext uri="{A12FA001-AC4F-418D-AE19-62706E023703}">
                      <ahyp:hlinkClr xmlns:ahyp="http://schemas.microsoft.com/office/drawing/2018/hyperlinkcolor" val="tx"/>
                    </a:ext>
                  </a:extLst>
                </a:hlinkClick>
              </a:rPr>
              <a:t>Gerontological Nursing Certification Exam Resources Winter 2021 (wildapricot.org)</a:t>
            </a:r>
            <a:br>
              <a:rPr lang="en-US" sz="1600" dirty="0"/>
            </a:br>
            <a:endParaRPr lang="en-US" sz="2000" dirty="0"/>
          </a:p>
        </p:txBody>
      </p:sp>
      <p:pic>
        <p:nvPicPr>
          <p:cNvPr id="5" name="Picture 4">
            <a:extLst>
              <a:ext uri="{FF2B5EF4-FFF2-40B4-BE49-F238E27FC236}">
                <a16:creationId xmlns:a16="http://schemas.microsoft.com/office/drawing/2014/main" id="{2C46A02F-ACA3-4798-AECB-DFC51D09351C}"/>
              </a:ext>
            </a:extLst>
          </p:cNvPr>
          <p:cNvPicPr>
            <a:picLocks noChangeAspect="1"/>
          </p:cNvPicPr>
          <p:nvPr/>
        </p:nvPicPr>
        <p:blipFill>
          <a:blip r:embed="rId4"/>
          <a:stretch>
            <a:fillRect/>
          </a:stretch>
        </p:blipFill>
        <p:spPr>
          <a:xfrm>
            <a:off x="4978467" y="248884"/>
            <a:ext cx="6973781" cy="6136926"/>
          </a:xfrm>
          <a:prstGeom prst="rect">
            <a:avLst/>
          </a:prstGeom>
        </p:spPr>
      </p:pic>
    </p:spTree>
    <p:extLst>
      <p:ext uri="{BB962C8B-B14F-4D97-AF65-F5344CB8AC3E}">
        <p14:creationId xmlns:p14="http://schemas.microsoft.com/office/powerpoint/2010/main" val="289903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4586C-1339-8BC4-4038-83E5264D5DDB}"/>
              </a:ext>
            </a:extLst>
          </p:cNvPr>
          <p:cNvSpPr>
            <a:spLocks noGrp="1"/>
          </p:cNvSpPr>
          <p:nvPr>
            <p:ph idx="1"/>
          </p:nvPr>
        </p:nvSpPr>
        <p:spPr>
          <a:xfrm>
            <a:off x="192408" y="251085"/>
            <a:ext cx="9038730" cy="6355829"/>
          </a:xfrm>
        </p:spPr>
        <p:txBody>
          <a:bodyPr/>
          <a:lstStyle/>
          <a:p>
            <a:pPr marL="0" indent="0">
              <a:buNone/>
            </a:pPr>
            <a:r>
              <a:rPr lang="en-US" sz="3600" b="1" dirty="0">
                <a:solidFill>
                  <a:schemeClr val="bg2"/>
                </a:solidFill>
              </a:rPr>
              <a:t>Study Group (Unavailable in Fall 2023)</a:t>
            </a:r>
          </a:p>
          <a:p>
            <a:r>
              <a:rPr lang="en-US" dirty="0">
                <a:solidFill>
                  <a:schemeClr val="tx1"/>
                </a:solidFill>
              </a:rPr>
              <a:t>1 – 1.5 hours per week for 8 weeks</a:t>
            </a:r>
          </a:p>
          <a:p>
            <a:r>
              <a:rPr lang="en-CA" b="1" dirty="0">
                <a:solidFill>
                  <a:schemeClr val="tx1"/>
                </a:solidFill>
              </a:rPr>
              <a:t>Weekly topics </a:t>
            </a:r>
          </a:p>
          <a:p>
            <a:pPr lvl="1"/>
            <a:r>
              <a:rPr lang="en-CA" dirty="0">
                <a:solidFill>
                  <a:schemeClr val="tx1"/>
                </a:solidFill>
              </a:rPr>
              <a:t>Week 1: Study tips and tricks </a:t>
            </a:r>
          </a:p>
          <a:p>
            <a:pPr lvl="1"/>
            <a:r>
              <a:rPr lang="en-CA" dirty="0">
                <a:solidFill>
                  <a:schemeClr val="tx1"/>
                </a:solidFill>
              </a:rPr>
              <a:t>Week 2: Sexuality &amp; Aging; pain management; sensory changes; cardiovascular disorders </a:t>
            </a:r>
          </a:p>
          <a:p>
            <a:pPr lvl="1"/>
            <a:r>
              <a:rPr lang="en-CA" dirty="0">
                <a:solidFill>
                  <a:schemeClr val="tx1"/>
                </a:solidFill>
              </a:rPr>
              <a:t>Week 3: Promoting healthy skin and feet; respiratory disorders; 3Ds </a:t>
            </a:r>
          </a:p>
          <a:p>
            <a:pPr lvl="1"/>
            <a:r>
              <a:rPr lang="en-CA" dirty="0">
                <a:solidFill>
                  <a:schemeClr val="tx1"/>
                </a:solidFill>
              </a:rPr>
              <a:t>Week 4: Age-related changes; nutrition; ageism; diabetes </a:t>
            </a:r>
          </a:p>
          <a:p>
            <a:pPr lvl="1"/>
            <a:r>
              <a:rPr lang="en-CA" dirty="0">
                <a:solidFill>
                  <a:schemeClr val="tx1"/>
                </a:solidFill>
              </a:rPr>
              <a:t>Week 5: Continence care; medication management; stroke </a:t>
            </a:r>
          </a:p>
          <a:p>
            <a:pPr lvl="1"/>
            <a:r>
              <a:rPr lang="en-CA" dirty="0">
                <a:solidFill>
                  <a:schemeClr val="tx1"/>
                </a:solidFill>
              </a:rPr>
              <a:t>Week 6: Ethics; bone, joint health; frailty &amp; fall prevention </a:t>
            </a:r>
          </a:p>
          <a:p>
            <a:pPr lvl="1"/>
            <a:r>
              <a:rPr lang="en-CA" dirty="0">
                <a:solidFill>
                  <a:schemeClr val="tx1"/>
                </a:solidFill>
              </a:rPr>
              <a:t>Week 7: Rest, sleep &amp; activity; chronic illnesses and health promotion; economic &amp; legal issues </a:t>
            </a:r>
          </a:p>
          <a:p>
            <a:pPr lvl="1"/>
            <a:r>
              <a:rPr lang="en-CA" dirty="0">
                <a:solidFill>
                  <a:schemeClr val="tx1"/>
                </a:solidFill>
              </a:rPr>
              <a:t>Week 8: Social, psychological, spiritual, and cognitive aspects of aging; cancer; loss, death, &amp; palliative care </a:t>
            </a:r>
          </a:p>
          <a:p>
            <a:pPr lvl="1"/>
            <a:r>
              <a:rPr lang="en-CA" dirty="0">
                <a:solidFill>
                  <a:schemeClr val="tx1"/>
                </a:solidFill>
              </a:rPr>
              <a:t>Each week, practice exam questions will be reviewed (approx. 10/week)</a:t>
            </a:r>
          </a:p>
        </p:txBody>
      </p:sp>
    </p:spTree>
    <p:extLst>
      <p:ext uri="{BB962C8B-B14F-4D97-AF65-F5344CB8AC3E}">
        <p14:creationId xmlns:p14="http://schemas.microsoft.com/office/powerpoint/2010/main" val="134144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4586C-1339-8BC4-4038-83E5264D5DDB}"/>
              </a:ext>
            </a:extLst>
          </p:cNvPr>
          <p:cNvSpPr>
            <a:spLocks noGrp="1"/>
          </p:cNvSpPr>
          <p:nvPr>
            <p:ph idx="1"/>
          </p:nvPr>
        </p:nvSpPr>
        <p:spPr>
          <a:xfrm>
            <a:off x="179882" y="179882"/>
            <a:ext cx="6814417" cy="6415790"/>
          </a:xfrm>
        </p:spPr>
        <p:txBody>
          <a:bodyPr/>
          <a:lstStyle/>
          <a:p>
            <a:pPr marL="0" indent="0">
              <a:buNone/>
            </a:pPr>
            <a:r>
              <a:rPr lang="en-US" sz="3600" b="1" dirty="0">
                <a:solidFill>
                  <a:schemeClr val="tx1"/>
                </a:solidFill>
              </a:rPr>
              <a:t>Study Group </a:t>
            </a:r>
          </a:p>
          <a:p>
            <a:r>
              <a:rPr lang="en-US" b="1" dirty="0">
                <a:solidFill>
                  <a:schemeClr val="tx1"/>
                </a:solidFill>
              </a:rPr>
              <a:t>Format: </a:t>
            </a:r>
            <a:r>
              <a:rPr lang="en-US" dirty="0">
                <a:solidFill>
                  <a:schemeClr val="tx1"/>
                </a:solidFill>
              </a:rPr>
              <a:t>Teach &amp; Learn experiential learning</a:t>
            </a:r>
          </a:p>
          <a:p>
            <a:r>
              <a:rPr lang="en-US" dirty="0">
                <a:solidFill>
                  <a:schemeClr val="tx1"/>
                </a:solidFill>
              </a:rPr>
              <a:t>Each person will pick and explore a topic and share important points and learning either via word document/PowerPoint Presentation/case study format (you can be creative). The rest of the group will bring questions regarding the topic. </a:t>
            </a:r>
          </a:p>
          <a:p>
            <a:r>
              <a:rPr lang="en-US" b="1" dirty="0">
                <a:solidFill>
                  <a:schemeClr val="tx1"/>
                </a:solidFill>
              </a:rPr>
              <a:t>Why do we like teach &amp; learn? </a:t>
            </a:r>
          </a:p>
          <a:p>
            <a:pPr lvl="1"/>
            <a:r>
              <a:rPr lang="en-US" dirty="0">
                <a:solidFill>
                  <a:schemeClr val="tx1"/>
                </a:solidFill>
              </a:rPr>
              <a:t>When engaged in active learning methods (teaching and learning, small group discussions, and sharing stories), our retention rate increases significantly</a:t>
            </a:r>
          </a:p>
          <a:p>
            <a:pPr lvl="1"/>
            <a:r>
              <a:rPr lang="en-US" dirty="0">
                <a:solidFill>
                  <a:schemeClr val="tx1"/>
                </a:solidFill>
              </a:rPr>
              <a:t>Activities can also keep us more energized and make learning experiential! (Less boring!) </a:t>
            </a:r>
          </a:p>
          <a:p>
            <a:pPr lvl="1"/>
            <a:r>
              <a:rPr lang="en-US" dirty="0">
                <a:solidFill>
                  <a:schemeClr val="tx1"/>
                </a:solidFill>
              </a:rPr>
              <a:t>We get to share our unique experiences as we work in various roles across different care settings and acquire indirect experiential learning. </a:t>
            </a:r>
          </a:p>
          <a:p>
            <a:endParaRPr lang="en-CA" dirty="0">
              <a:solidFill>
                <a:schemeClr val="tx1"/>
              </a:solidFill>
            </a:endParaRPr>
          </a:p>
        </p:txBody>
      </p:sp>
      <p:pic>
        <p:nvPicPr>
          <p:cNvPr id="4" name="Picture 3">
            <a:extLst>
              <a:ext uri="{FF2B5EF4-FFF2-40B4-BE49-F238E27FC236}">
                <a16:creationId xmlns:a16="http://schemas.microsoft.com/office/drawing/2014/main" id="{9844B5B4-6DBD-9C5C-20E7-99C58EDBF668}"/>
              </a:ext>
            </a:extLst>
          </p:cNvPr>
          <p:cNvPicPr>
            <a:picLocks noChangeAspect="1"/>
          </p:cNvPicPr>
          <p:nvPr/>
        </p:nvPicPr>
        <p:blipFill rotWithShape="1">
          <a:blip r:embed="rId3"/>
          <a:srcRect l="19485" t="57922" r="59481" b="9509"/>
          <a:stretch/>
        </p:blipFill>
        <p:spPr>
          <a:xfrm>
            <a:off x="6994299" y="1304144"/>
            <a:ext cx="5197701" cy="4527029"/>
          </a:xfrm>
          <a:prstGeom prst="rect">
            <a:avLst/>
          </a:prstGeom>
        </p:spPr>
      </p:pic>
    </p:spTree>
    <p:extLst>
      <p:ext uri="{BB962C8B-B14F-4D97-AF65-F5344CB8AC3E}">
        <p14:creationId xmlns:p14="http://schemas.microsoft.com/office/powerpoint/2010/main" val="426979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F040-721C-AD07-2CA6-9647B5F9B1DD}"/>
              </a:ext>
            </a:extLst>
          </p:cNvPr>
          <p:cNvSpPr>
            <a:spLocks noGrp="1"/>
          </p:cNvSpPr>
          <p:nvPr>
            <p:ph type="title"/>
          </p:nvPr>
        </p:nvSpPr>
        <p:spPr>
          <a:xfrm>
            <a:off x="1962027" y="4135639"/>
            <a:ext cx="8534400" cy="1507067"/>
          </a:xfrm>
        </p:spPr>
        <p:txBody>
          <a:bodyPr>
            <a:normAutofit fontScale="90000"/>
          </a:bodyPr>
          <a:lstStyle/>
          <a:p>
            <a:pPr algn="ctr"/>
            <a:r>
              <a:rPr lang="en-US" dirty="0"/>
              <a:t>Contact: </a:t>
            </a:r>
            <a:br>
              <a:rPr lang="en-US" dirty="0"/>
            </a:br>
            <a:br>
              <a:rPr lang="en-US" dirty="0"/>
            </a:br>
            <a:r>
              <a:rPr lang="en-US" dirty="0"/>
              <a:t>AGNA Study Group Facilitators </a:t>
            </a:r>
            <a:br>
              <a:rPr lang="en-US" dirty="0"/>
            </a:br>
            <a:r>
              <a:rPr lang="en-US" dirty="0"/>
              <a:t>(Jasmine &amp; </a:t>
            </a:r>
            <a:r>
              <a:rPr lang="en-US" dirty="0" err="1"/>
              <a:t>Ilavarashi</a:t>
            </a:r>
            <a:r>
              <a:rPr lang="en-US" dirty="0"/>
              <a:t>)</a:t>
            </a:r>
            <a:br>
              <a:rPr lang="en-US" dirty="0"/>
            </a:br>
            <a:r>
              <a:rPr lang="en-US" dirty="0"/>
              <a:t> </a:t>
            </a:r>
            <a:br>
              <a:rPr lang="en-US" dirty="0"/>
            </a:br>
            <a:r>
              <a:rPr lang="en-US" dirty="0"/>
              <a:t>agna.Calgary@gmail.com</a:t>
            </a:r>
            <a:endParaRPr lang="en-CA" dirty="0"/>
          </a:p>
        </p:txBody>
      </p:sp>
      <p:pic>
        <p:nvPicPr>
          <p:cNvPr id="5" name="Content Placeholder 4" descr="A blue and white sign&#10;&#10;Description automatically generated with low confidence">
            <a:extLst>
              <a:ext uri="{FF2B5EF4-FFF2-40B4-BE49-F238E27FC236}">
                <a16:creationId xmlns:a16="http://schemas.microsoft.com/office/drawing/2014/main" id="{95C7BA81-4374-C491-ECE4-F50A1DAED690}"/>
              </a:ext>
            </a:extLst>
          </p:cNvPr>
          <p:cNvPicPr>
            <a:picLocks noGrp="1" noChangeAspect="1"/>
          </p:cNvPicPr>
          <p:nvPr>
            <p:ph idx="1"/>
          </p:nvPr>
        </p:nvPicPr>
        <p:blipFill>
          <a:blip r:embed="rId3"/>
          <a:stretch>
            <a:fillRect/>
          </a:stretch>
        </p:blipFill>
        <p:spPr>
          <a:xfrm>
            <a:off x="4132397" y="766358"/>
            <a:ext cx="4193660" cy="2662642"/>
          </a:xfrm>
        </p:spPr>
      </p:pic>
    </p:spTree>
    <p:extLst>
      <p:ext uri="{BB962C8B-B14F-4D97-AF65-F5344CB8AC3E}">
        <p14:creationId xmlns:p14="http://schemas.microsoft.com/office/powerpoint/2010/main" val="356394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63361" cy="1507067"/>
          </a:xfrm>
        </p:spPr>
        <p:txBody>
          <a:bodyPr>
            <a:normAutofit/>
          </a:bodyPr>
          <a:lstStyle/>
          <a:p>
            <a:r>
              <a:rPr lang="en-US" b="1" cap="none" dirty="0">
                <a:solidFill>
                  <a:schemeClr val="bg2"/>
                </a:solidFill>
              </a:rPr>
              <a:t>CNA Certification</a:t>
            </a:r>
            <a:br>
              <a:rPr lang="en-US" cap="none" dirty="0">
                <a:solidFill>
                  <a:schemeClr val="bg2"/>
                </a:solidFill>
              </a:rPr>
            </a:br>
            <a:r>
              <a:rPr lang="en-US" sz="1400" dirty="0">
                <a:hlinkClick r:id="rId3">
                  <a:extLst>
                    <a:ext uri="{A12FA001-AC4F-418D-AE19-62706E023703}">
                      <ahyp:hlinkClr xmlns:ahyp="http://schemas.microsoft.com/office/drawing/2018/hyperlinkcolor" val="tx"/>
                    </a:ext>
                  </a:extLst>
                </a:hlinkClick>
              </a:rPr>
              <a:t>What is Certification? - Canadian Nurses Association (cna-aiic.ca)</a:t>
            </a:r>
            <a:endParaRPr lang="en-US" sz="2700" cap="none" dirty="0"/>
          </a:p>
        </p:txBody>
      </p:sp>
      <p:pic>
        <p:nvPicPr>
          <p:cNvPr id="4" name="Picture 3">
            <a:extLst>
              <a:ext uri="{FF2B5EF4-FFF2-40B4-BE49-F238E27FC236}">
                <a16:creationId xmlns:a16="http://schemas.microsoft.com/office/drawing/2014/main" id="{C4A90114-DFB7-43C0-B622-9BBC7CB9DF6A}"/>
              </a:ext>
            </a:extLst>
          </p:cNvPr>
          <p:cNvPicPr>
            <a:picLocks noChangeAspect="1"/>
          </p:cNvPicPr>
          <p:nvPr/>
        </p:nvPicPr>
        <p:blipFill>
          <a:blip r:embed="rId4"/>
          <a:stretch>
            <a:fillRect/>
          </a:stretch>
        </p:blipFill>
        <p:spPr>
          <a:xfrm>
            <a:off x="133004" y="1507067"/>
            <a:ext cx="6160885" cy="3802710"/>
          </a:xfrm>
          <a:prstGeom prst="rect">
            <a:avLst/>
          </a:prstGeom>
        </p:spPr>
      </p:pic>
      <p:sp>
        <p:nvSpPr>
          <p:cNvPr id="3" name="TextBox 2">
            <a:extLst>
              <a:ext uri="{FF2B5EF4-FFF2-40B4-BE49-F238E27FC236}">
                <a16:creationId xmlns:a16="http://schemas.microsoft.com/office/drawing/2014/main" id="{F4912DCE-5630-F6FF-2527-C45FE2B3644F}"/>
              </a:ext>
            </a:extLst>
          </p:cNvPr>
          <p:cNvSpPr txBox="1"/>
          <p:nvPr/>
        </p:nvSpPr>
        <p:spPr>
          <a:xfrm>
            <a:off x="6563361" y="357623"/>
            <a:ext cx="5495635" cy="6555641"/>
          </a:xfrm>
          <a:prstGeom prst="rect">
            <a:avLst/>
          </a:prstGeom>
          <a:noFill/>
        </p:spPr>
        <p:txBody>
          <a:bodyPr wrap="square" rtlCol="0">
            <a:spAutoFit/>
          </a:bodyPr>
          <a:lstStyle/>
          <a:p>
            <a:r>
              <a:rPr lang="en-US" b="1" dirty="0"/>
              <a:t>What is certification? </a:t>
            </a:r>
          </a:p>
          <a:p>
            <a:r>
              <a:rPr lang="en-US" dirty="0"/>
              <a:t>CNA certification is a nationally recognized nursing specialty credential for nurses (RNs, NPs, LPNs, &amp; RPNs). The certification program consists of 22 nursing practice specialties – Gerontology is one of them. </a:t>
            </a:r>
          </a:p>
          <a:p>
            <a:endParaRPr lang="en-US" dirty="0"/>
          </a:p>
          <a:p>
            <a:r>
              <a:rPr lang="en-US" sz="1600" dirty="0"/>
              <a:t>GNC(C): Gerontological Nurse Certified (C)</a:t>
            </a:r>
            <a:r>
              <a:rPr lang="en-US" sz="1600" dirty="0" err="1"/>
              <a:t>anada</a:t>
            </a:r>
            <a:endParaRPr lang="en-US" sz="1600" dirty="0"/>
          </a:p>
          <a:p>
            <a:r>
              <a:rPr lang="en-US" sz="1600" dirty="0"/>
              <a:t>GPNC(C): Gerontology Practical Nurse Certified (C)</a:t>
            </a:r>
            <a:r>
              <a:rPr lang="en-US" sz="1600" dirty="0" err="1"/>
              <a:t>anada</a:t>
            </a:r>
            <a:endParaRPr lang="en-US" sz="1600" dirty="0"/>
          </a:p>
          <a:p>
            <a:endParaRPr lang="en-US" dirty="0"/>
          </a:p>
          <a:p>
            <a:r>
              <a:rPr lang="en-US" b="1" dirty="0"/>
              <a:t>Why certification? </a:t>
            </a:r>
          </a:p>
          <a:p>
            <a:pPr marL="285750" indent="-285750">
              <a:buFont typeface="Arial" panose="020B0604020202020204" pitchFamily="34" charset="0"/>
              <a:buChar char="•"/>
            </a:pPr>
            <a:r>
              <a:rPr lang="en-US" sz="1600" dirty="0"/>
              <a:t>Certification is a great way to demonstrate your continuing competence in your nursing specialty.</a:t>
            </a:r>
          </a:p>
          <a:p>
            <a:pPr marL="285750" indent="-285750">
              <a:buFont typeface="Arial" panose="020B0604020202020204" pitchFamily="34" charset="0"/>
              <a:buChar char="•"/>
            </a:pPr>
            <a:r>
              <a:rPr lang="en-US" sz="1600" dirty="0"/>
              <a:t>Today more than 13,000 nurses are CNA certified. </a:t>
            </a:r>
          </a:p>
          <a:p>
            <a:pPr marL="285750" indent="-285750">
              <a:buFont typeface="Arial" panose="020B0604020202020204" pitchFamily="34" charset="0"/>
              <a:buChar char="•"/>
            </a:pPr>
            <a:r>
              <a:rPr lang="en-US" sz="1600" dirty="0"/>
              <a:t>Be recognized for your commitment to lifelong learning, patient advocacy, and professional practice. </a:t>
            </a:r>
          </a:p>
          <a:p>
            <a:pPr marL="285750" indent="-285750">
              <a:buFont typeface="Arial" panose="020B0604020202020204" pitchFamily="34" charset="0"/>
              <a:buChar char="•"/>
            </a:pPr>
            <a:r>
              <a:rPr lang="en-US" sz="1600" dirty="0"/>
              <a:t>Certification has been valued increasingly by employers because their certification demonstrates specialized knowledge and brings many benefits to </a:t>
            </a:r>
            <a:r>
              <a:rPr lang="en-US" sz="1600"/>
              <a:t>patients and organizations</a:t>
            </a:r>
            <a:r>
              <a:rPr lang="en-US" sz="1600" dirty="0"/>
              <a:t>.</a:t>
            </a:r>
          </a:p>
          <a:p>
            <a:pPr marL="285750" indent="-285750">
              <a:buFont typeface="Arial" panose="020B0604020202020204" pitchFamily="34" charset="0"/>
              <a:buChar char="•"/>
            </a:pPr>
            <a:r>
              <a:rPr lang="en-US" sz="1600" dirty="0"/>
              <a:t>Viewed as having enhanced professional credibility. </a:t>
            </a:r>
          </a:p>
          <a:p>
            <a:endParaRPr lang="en-US" dirty="0"/>
          </a:p>
        </p:txBody>
      </p:sp>
      <p:sp>
        <p:nvSpPr>
          <p:cNvPr id="5" name="Title 1">
            <a:extLst>
              <a:ext uri="{FF2B5EF4-FFF2-40B4-BE49-F238E27FC236}">
                <a16:creationId xmlns:a16="http://schemas.microsoft.com/office/drawing/2014/main" id="{ADC66FB8-B0AC-9C80-F500-C1ABE1B28921}"/>
              </a:ext>
            </a:extLst>
          </p:cNvPr>
          <p:cNvSpPr txBox="1">
            <a:spLocks/>
          </p:cNvSpPr>
          <p:nvPr/>
        </p:nvSpPr>
        <p:spPr>
          <a:xfrm>
            <a:off x="0" y="5406197"/>
            <a:ext cx="6766561"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CNA Specialties</a:t>
            </a:r>
            <a:br>
              <a:rPr lang="en-US" cap="none" dirty="0">
                <a:solidFill>
                  <a:schemeClr val="bg2"/>
                </a:solidFill>
              </a:rPr>
            </a:br>
            <a:r>
              <a:rPr lang="en-US" sz="1400" dirty="0">
                <a:hlinkClick r:id="rId5">
                  <a:extLst>
                    <a:ext uri="{A12FA001-AC4F-418D-AE19-62706E023703}">
                      <ahyp:hlinkClr xmlns:ahyp="http://schemas.microsoft.com/office/drawing/2018/hyperlinkcolor" val="tx"/>
                    </a:ext>
                  </a:extLst>
                </a:hlinkClick>
              </a:rPr>
              <a:t>https://www.cna-aiic.ca/en/certification/initial-certification/certification-nursing-practice-specialties</a:t>
            </a:r>
            <a:endParaRPr lang="en-US" sz="1400" dirty="0"/>
          </a:p>
          <a:p>
            <a:endParaRPr lang="en-US" sz="2700" cap="none" dirty="0"/>
          </a:p>
        </p:txBody>
      </p:sp>
    </p:spTree>
    <p:extLst>
      <p:ext uri="{BB962C8B-B14F-4D97-AF65-F5344CB8AC3E}">
        <p14:creationId xmlns:p14="http://schemas.microsoft.com/office/powerpoint/2010/main" val="33525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cap="none" dirty="0"/>
            </a:br>
            <a:r>
              <a:rPr lang="en-US" b="1" cap="none" dirty="0"/>
              <a:t>Exam dates</a:t>
            </a:r>
            <a:br>
              <a:rPr lang="en-US" cap="none" dirty="0"/>
            </a:br>
            <a:br>
              <a:rPr lang="en-US" sz="1300" cap="none" dirty="0"/>
            </a:br>
            <a:br>
              <a:rPr lang="en-US" sz="1300" cap="none" dirty="0"/>
            </a:br>
            <a:r>
              <a:rPr lang="fr-FR" sz="1300" dirty="0">
                <a:hlinkClick r:id="rId3">
                  <a:extLst>
                    <a:ext uri="{A12FA001-AC4F-418D-AE19-62706E023703}">
                      <ahyp:hlinkClr xmlns:ahyp="http://schemas.microsoft.com/office/drawing/2018/hyperlinkcolor" val="tx"/>
                    </a:ext>
                  </a:extLst>
                </a:hlinkClick>
              </a:rPr>
              <a:t>Important Dates - Canadian Nurses Association (cna-aiic.ca)</a:t>
            </a:r>
            <a:endParaRPr lang="en-US" sz="1300" cap="none" dirty="0"/>
          </a:p>
        </p:txBody>
      </p:sp>
      <p:sp>
        <p:nvSpPr>
          <p:cNvPr id="6" name="Double Wave 5"/>
          <p:cNvSpPr/>
          <p:nvPr/>
        </p:nvSpPr>
        <p:spPr>
          <a:xfrm>
            <a:off x="3365126" y="4160160"/>
            <a:ext cx="3172571" cy="1574359"/>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22225">
                  <a:solidFill>
                    <a:schemeClr val="accent2"/>
                  </a:solidFill>
                  <a:prstDash val="solid"/>
                </a:ln>
                <a:solidFill>
                  <a:schemeClr val="accent6"/>
                </a:solidFill>
              </a:rPr>
              <a:t>Deadline to apply:</a:t>
            </a:r>
          </a:p>
        </p:txBody>
      </p:sp>
      <p:sp>
        <p:nvSpPr>
          <p:cNvPr id="3" name="TextBox 2">
            <a:extLst>
              <a:ext uri="{FF2B5EF4-FFF2-40B4-BE49-F238E27FC236}">
                <a16:creationId xmlns:a16="http://schemas.microsoft.com/office/drawing/2014/main" id="{DC66026A-4523-37C1-3923-5EF8FAB0A74C}"/>
              </a:ext>
            </a:extLst>
          </p:cNvPr>
          <p:cNvSpPr txBox="1"/>
          <p:nvPr/>
        </p:nvSpPr>
        <p:spPr>
          <a:xfrm>
            <a:off x="452131" y="551543"/>
            <a:ext cx="6952343" cy="3416320"/>
          </a:xfrm>
          <a:prstGeom prst="rect">
            <a:avLst/>
          </a:prstGeom>
          <a:noFill/>
        </p:spPr>
        <p:txBody>
          <a:bodyPr wrap="square" rtlCol="0">
            <a:spAutoFit/>
          </a:bodyPr>
          <a:lstStyle/>
          <a:p>
            <a:r>
              <a:rPr lang="en-US" b="1" dirty="0"/>
              <a:t>To write the exam </a:t>
            </a:r>
          </a:p>
          <a:p>
            <a:r>
              <a:rPr lang="en-US" dirty="0"/>
              <a:t>You must write the exam to become certified for the first time (also known as initial certification) </a:t>
            </a:r>
          </a:p>
          <a:p>
            <a:r>
              <a:rPr lang="en-US" dirty="0"/>
              <a:t>You can rewrite the exam to renew your specialty certification, but most nurses renew by continuous learning. </a:t>
            </a:r>
          </a:p>
          <a:p>
            <a:endParaRPr lang="en-US" dirty="0"/>
          </a:p>
          <a:p>
            <a:r>
              <a:rPr lang="en-US" b="1" dirty="0"/>
              <a:t>Important Dates </a:t>
            </a:r>
          </a:p>
          <a:p>
            <a:r>
              <a:rPr lang="en-US" dirty="0"/>
              <a:t>2023 </a:t>
            </a:r>
          </a:p>
          <a:p>
            <a:r>
              <a:rPr lang="en-US" b="1" dirty="0"/>
              <a:t>Fall Exams </a:t>
            </a:r>
          </a:p>
          <a:p>
            <a:r>
              <a:rPr lang="en-US" dirty="0"/>
              <a:t>Apply from June 5 – September 30</a:t>
            </a:r>
          </a:p>
          <a:p>
            <a:r>
              <a:rPr lang="en-US" dirty="0"/>
              <a:t>Exam writing window: November 1 – 15 </a:t>
            </a:r>
          </a:p>
          <a:p>
            <a:r>
              <a:rPr lang="en-US" dirty="0"/>
              <a:t>Receive your results in December </a:t>
            </a:r>
          </a:p>
        </p:txBody>
      </p:sp>
      <p:pic>
        <p:nvPicPr>
          <p:cNvPr id="7" name="Picture 6">
            <a:extLst>
              <a:ext uri="{FF2B5EF4-FFF2-40B4-BE49-F238E27FC236}">
                <a16:creationId xmlns:a16="http://schemas.microsoft.com/office/drawing/2014/main" id="{6723DEE4-758C-56C2-FD5F-06FC27B8ECA7}"/>
              </a:ext>
            </a:extLst>
          </p:cNvPr>
          <p:cNvPicPr>
            <a:picLocks noChangeAspect="1"/>
          </p:cNvPicPr>
          <p:nvPr/>
        </p:nvPicPr>
        <p:blipFill rotWithShape="1">
          <a:blip r:embed="rId4"/>
          <a:srcRect l="15798" t="14807" r="48248" b="3787"/>
          <a:stretch/>
        </p:blipFill>
        <p:spPr>
          <a:xfrm>
            <a:off x="7279758" y="0"/>
            <a:ext cx="4912242" cy="6858000"/>
          </a:xfrm>
          <a:prstGeom prst="rect">
            <a:avLst/>
          </a:prstGeom>
        </p:spPr>
      </p:pic>
    </p:spTree>
    <p:extLst>
      <p:ext uri="{BB962C8B-B14F-4D97-AF65-F5344CB8AC3E}">
        <p14:creationId xmlns:p14="http://schemas.microsoft.com/office/powerpoint/2010/main" val="224513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9AD23C-7CBF-EA09-ADAA-A54D8955217A}"/>
              </a:ext>
            </a:extLst>
          </p:cNvPr>
          <p:cNvSpPr txBox="1"/>
          <p:nvPr/>
        </p:nvSpPr>
        <p:spPr>
          <a:xfrm>
            <a:off x="449942" y="333829"/>
            <a:ext cx="8592457" cy="6617196"/>
          </a:xfrm>
          <a:prstGeom prst="rect">
            <a:avLst/>
          </a:prstGeom>
          <a:noFill/>
        </p:spPr>
        <p:txBody>
          <a:bodyPr wrap="square" rtlCol="0">
            <a:spAutoFit/>
          </a:bodyPr>
          <a:lstStyle/>
          <a:p>
            <a:r>
              <a:rPr lang="en-US" sz="3200" b="1" i="1" dirty="0">
                <a:solidFill>
                  <a:schemeClr val="accent3">
                    <a:lumMod val="40000"/>
                    <a:lumOff val="60000"/>
                  </a:schemeClr>
                </a:solidFill>
              </a:rPr>
              <a:t>New</a:t>
            </a:r>
            <a:r>
              <a:rPr lang="en-US" sz="3200" b="1" dirty="0"/>
              <a:t> requirements </a:t>
            </a:r>
          </a:p>
          <a:p>
            <a:r>
              <a:rPr lang="en-US" sz="3200" dirty="0"/>
              <a:t>to make certification more accessible</a:t>
            </a:r>
          </a:p>
          <a:p>
            <a:endParaRPr lang="en-US" dirty="0"/>
          </a:p>
          <a:p>
            <a:r>
              <a:rPr lang="en-US" dirty="0"/>
              <a:t>Certification is made more accessible to nurses; this is to match changes in nursing curriculums and practice. The eligibility specialty experience hours required for application of the certification is reduced. </a:t>
            </a:r>
          </a:p>
          <a:p>
            <a:endParaRPr lang="en-US" dirty="0"/>
          </a:p>
          <a:p>
            <a:r>
              <a:rPr lang="en-US" b="1" dirty="0"/>
              <a:t>Two options</a:t>
            </a:r>
          </a:p>
          <a:p>
            <a:endParaRPr lang="en-US" dirty="0"/>
          </a:p>
          <a:p>
            <a:pPr marL="342900" indent="-342900">
              <a:buAutoNum type="arabicPeriod"/>
            </a:pPr>
            <a:r>
              <a:rPr lang="en-US" dirty="0">
                <a:solidFill>
                  <a:schemeClr val="tx2">
                    <a:lumMod val="60000"/>
                    <a:lumOff val="40000"/>
                  </a:schemeClr>
                </a:solidFill>
              </a:rPr>
              <a:t>1,950 hours of experience in your nursing specialty </a:t>
            </a:r>
            <a:r>
              <a:rPr lang="en-US" dirty="0"/>
              <a:t>within the last 5 years (formerly, 3,900 hours). </a:t>
            </a:r>
          </a:p>
          <a:p>
            <a:pPr marL="342900" indent="-342900">
              <a:buAutoNum type="arabicPeriod"/>
            </a:pPr>
            <a:endParaRPr lang="en-US" dirty="0"/>
          </a:p>
          <a:p>
            <a:r>
              <a:rPr lang="en-US" dirty="0"/>
              <a:t>OR</a:t>
            </a:r>
          </a:p>
          <a:p>
            <a:endParaRPr lang="en-US" dirty="0">
              <a:solidFill>
                <a:schemeClr val="tx2">
                  <a:lumMod val="60000"/>
                  <a:lumOff val="40000"/>
                </a:schemeClr>
              </a:solidFill>
            </a:endParaRPr>
          </a:p>
          <a:p>
            <a:pPr marL="342900" indent="-342900">
              <a:buAutoNum type="arabicPeriod" startAt="2"/>
            </a:pPr>
            <a:r>
              <a:rPr lang="en-US" dirty="0">
                <a:solidFill>
                  <a:schemeClr val="tx2">
                    <a:lumMod val="60000"/>
                    <a:lumOff val="40000"/>
                  </a:schemeClr>
                </a:solidFill>
              </a:rPr>
              <a:t>1,000 hours of experience in your nursing specialty </a:t>
            </a:r>
            <a:r>
              <a:rPr lang="en-US" dirty="0"/>
              <a:t>within the last 5 years plus </a:t>
            </a:r>
            <a:r>
              <a:rPr lang="en-US" dirty="0">
                <a:solidFill>
                  <a:schemeClr val="tx2">
                    <a:lumMod val="60000"/>
                    <a:lumOff val="40000"/>
                  </a:schemeClr>
                </a:solidFill>
              </a:rPr>
              <a:t>300 hours of formal education, </a:t>
            </a:r>
            <a:r>
              <a:rPr lang="en-US" dirty="0"/>
              <a:t>which can be a specialty post-basic course or program at a college/university (as opposed to the former 2,925 hours of specialty experience plus education). </a:t>
            </a:r>
          </a:p>
          <a:p>
            <a:endParaRPr lang="en-US" dirty="0"/>
          </a:p>
          <a:p>
            <a:r>
              <a:rPr lang="en-US" b="1" dirty="0"/>
              <a:t>Application Process: </a:t>
            </a:r>
            <a:r>
              <a:rPr lang="en-US" dirty="0">
                <a:hlinkClick r:id="rId3">
                  <a:extLst>
                    <a:ext uri="{A12FA001-AC4F-418D-AE19-62706E023703}">
                      <ahyp:hlinkClr xmlns:ahyp="http://schemas.microsoft.com/office/drawing/2018/hyperlinkcolor" val="tx"/>
                    </a:ext>
                  </a:extLst>
                </a:hlinkClick>
              </a:rPr>
              <a:t>https://www.cna-aiic.ca/en/certification/initial-certification/application-process</a:t>
            </a:r>
            <a:endParaRPr lang="en-US" dirty="0"/>
          </a:p>
          <a:p>
            <a:endParaRPr lang="en-CA" dirty="0"/>
          </a:p>
        </p:txBody>
      </p:sp>
    </p:spTree>
    <p:extLst>
      <p:ext uri="{BB962C8B-B14F-4D97-AF65-F5344CB8AC3E}">
        <p14:creationId xmlns:p14="http://schemas.microsoft.com/office/powerpoint/2010/main" val="9100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C7660-7DA7-8EC5-7442-F78ACB59E8DF}"/>
              </a:ext>
            </a:extLst>
          </p:cNvPr>
          <p:cNvSpPr txBox="1"/>
          <p:nvPr/>
        </p:nvSpPr>
        <p:spPr>
          <a:xfrm>
            <a:off x="232756" y="203661"/>
            <a:ext cx="5124333" cy="6309420"/>
          </a:xfrm>
          <a:prstGeom prst="rect">
            <a:avLst/>
          </a:prstGeom>
          <a:noFill/>
        </p:spPr>
        <p:txBody>
          <a:bodyPr wrap="square" rtlCol="0">
            <a:spAutoFit/>
          </a:bodyPr>
          <a:lstStyle/>
          <a:p>
            <a:r>
              <a:rPr lang="en-US" sz="3200" b="1" dirty="0"/>
              <a:t>Financial Support </a:t>
            </a:r>
          </a:p>
          <a:p>
            <a:endParaRPr lang="en-US" dirty="0"/>
          </a:p>
          <a:p>
            <a:pPr marL="285750" indent="-285750">
              <a:buFont typeface="Arial" panose="020B0604020202020204" pitchFamily="34" charset="0"/>
              <a:buChar char="•"/>
            </a:pPr>
            <a:r>
              <a:rPr lang="en-US" sz="1600" b="1" dirty="0">
                <a:solidFill>
                  <a:schemeClr val="tx2">
                    <a:lumMod val="60000"/>
                    <a:lumOff val="40000"/>
                  </a:schemeClr>
                </a:solidFill>
              </a:rPr>
              <a:t>Check with your employers: </a:t>
            </a:r>
            <a:r>
              <a:rPr lang="en-US" sz="1600" dirty="0"/>
              <a:t>You may want to look into the possibility of financial support from your employer. If your employer is funding your certification, be sure to submit the total amount of your online application. </a:t>
            </a:r>
          </a:p>
          <a:p>
            <a:endParaRPr lang="en-US" sz="1600" dirty="0"/>
          </a:p>
          <a:p>
            <a:pPr marL="285750" indent="-285750">
              <a:buFont typeface="Arial" panose="020B0604020202020204" pitchFamily="34" charset="0"/>
              <a:buChar char="•"/>
            </a:pPr>
            <a:r>
              <a:rPr lang="en-US" sz="1600" b="1" dirty="0">
                <a:solidFill>
                  <a:schemeClr val="tx2">
                    <a:lumMod val="60000"/>
                    <a:lumOff val="40000"/>
                  </a:schemeClr>
                </a:solidFill>
              </a:rPr>
              <a:t>Alberta Registered Nurses Educational Trust (ARNET): </a:t>
            </a:r>
            <a:r>
              <a:rPr lang="en-US" sz="1600" dirty="0"/>
              <a:t>Continuing Education Grants provide partial funding for self-paid educational activities. You must be an RN or NP residing in Alberta. The exam must be completed before applying. Proof of completion (such as exam result and receipts) is required. </a:t>
            </a:r>
            <a:r>
              <a:rPr lang="en-US" sz="1600" dirty="0">
                <a:hlinkClick r:id="rId3">
                  <a:extLst>
                    <a:ext uri="{A12FA001-AC4F-418D-AE19-62706E023703}">
                      <ahyp:hlinkClr xmlns:ahyp="http://schemas.microsoft.com/office/drawing/2018/hyperlinkcolor" val="tx"/>
                    </a:ext>
                  </a:extLst>
                </a:hlinkClick>
              </a:rPr>
              <a:t>https://arnet.ca/apply</a:t>
            </a:r>
            <a:endParaRPr lang="en-US" sz="1600" dirty="0"/>
          </a:p>
          <a:p>
            <a:endParaRPr lang="en-US" sz="1600" dirty="0"/>
          </a:p>
          <a:p>
            <a:pPr marL="285750" indent="-285750">
              <a:buFont typeface="Arial" panose="020B0604020202020204" pitchFamily="34" charset="0"/>
              <a:buChar char="•"/>
            </a:pPr>
            <a:r>
              <a:rPr lang="en-US" sz="1600" b="1" dirty="0">
                <a:solidFill>
                  <a:schemeClr val="tx2">
                    <a:lumMod val="60000"/>
                    <a:lumOff val="40000"/>
                  </a:schemeClr>
                </a:solidFill>
              </a:rPr>
              <a:t>Canadian Nurses Foundation (CNF): </a:t>
            </a:r>
            <a:r>
              <a:rPr lang="en-US" sz="1600" dirty="0"/>
              <a:t>provides full reimbursements for CNA nursing specialty certification and renewal exams. Successful completion of the exam must be completed within the year of application.</a:t>
            </a:r>
          </a:p>
          <a:p>
            <a:r>
              <a:rPr lang="en-US" sz="1600" dirty="0"/>
              <a:t>     </a:t>
            </a:r>
            <a:r>
              <a:rPr lang="en-US" sz="1600" dirty="0">
                <a:hlinkClick r:id="rId4">
                  <a:extLst>
                    <a:ext uri="{A12FA001-AC4F-418D-AE19-62706E023703}">
                      <ahyp:hlinkClr xmlns:ahyp="http://schemas.microsoft.com/office/drawing/2018/hyperlinkcolor" val="tx"/>
                    </a:ext>
                  </a:extLst>
                </a:hlinkClick>
              </a:rPr>
              <a:t>https://cnf-fiic.ca/awards/</a:t>
            </a:r>
            <a:endParaRPr lang="en-US" sz="1600" dirty="0"/>
          </a:p>
          <a:p>
            <a:endParaRPr lang="en-CA" dirty="0"/>
          </a:p>
        </p:txBody>
      </p:sp>
      <p:sp>
        <p:nvSpPr>
          <p:cNvPr id="3" name="TextBox 2">
            <a:extLst>
              <a:ext uri="{FF2B5EF4-FFF2-40B4-BE49-F238E27FC236}">
                <a16:creationId xmlns:a16="http://schemas.microsoft.com/office/drawing/2014/main" id="{2482CCD3-2E29-02D5-3AC3-8A399D76CEF2}"/>
              </a:ext>
            </a:extLst>
          </p:cNvPr>
          <p:cNvSpPr txBox="1"/>
          <p:nvPr/>
        </p:nvSpPr>
        <p:spPr>
          <a:xfrm>
            <a:off x="5628865" y="709475"/>
            <a:ext cx="5622230" cy="3600986"/>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b="1" dirty="0">
                <a:solidFill>
                  <a:schemeClr val="tx2">
                    <a:lumMod val="60000"/>
                    <a:lumOff val="40000"/>
                  </a:schemeClr>
                </a:solidFill>
              </a:rPr>
              <a:t>Contact AGNA (us!): </a:t>
            </a:r>
            <a:r>
              <a:rPr lang="en-US" sz="1600" dirty="0"/>
              <a:t>reimburses for Calgary study group members (a total of $1,500) </a:t>
            </a:r>
          </a:p>
          <a:p>
            <a:pPr marL="742950" lvl="1" indent="-285750">
              <a:buFont typeface="Arial" panose="020B0604020202020204" pitchFamily="34" charset="0"/>
              <a:buChar char="•"/>
            </a:pPr>
            <a:r>
              <a:rPr lang="en-US" sz="1600" dirty="0"/>
              <a:t>2 RNs for their initial certification ($300/person)</a:t>
            </a:r>
          </a:p>
          <a:p>
            <a:pPr marL="742950" lvl="1" indent="-285750">
              <a:buFont typeface="Arial" panose="020B0604020202020204" pitchFamily="34" charset="0"/>
              <a:buChar char="•"/>
            </a:pPr>
            <a:r>
              <a:rPr lang="en-US" sz="1600" dirty="0"/>
              <a:t>2 RNs for their re-cert ($150/person)</a:t>
            </a:r>
          </a:p>
          <a:p>
            <a:pPr marL="742950" lvl="1" indent="-285750">
              <a:buFont typeface="Arial" panose="020B0604020202020204" pitchFamily="34" charset="0"/>
              <a:buChar char="•"/>
            </a:pPr>
            <a:r>
              <a:rPr lang="en-US" sz="1600" dirty="0"/>
              <a:t>2 LPNs for their initial certification ($300/person)</a:t>
            </a:r>
          </a:p>
          <a:p>
            <a:endParaRPr lang="en-US" sz="1600" dirty="0"/>
          </a:p>
          <a:p>
            <a:pPr marL="285750" indent="-285750">
              <a:buFont typeface="Arial" panose="020B0604020202020204" pitchFamily="34" charset="0"/>
              <a:buChar char="•"/>
            </a:pPr>
            <a:r>
              <a:rPr lang="en-US" sz="1600" b="1" dirty="0">
                <a:solidFill>
                  <a:schemeClr val="tx2">
                    <a:lumMod val="60000"/>
                    <a:lumOff val="40000"/>
                  </a:schemeClr>
                </a:solidFill>
              </a:rPr>
              <a:t>CGNA/AGNA members </a:t>
            </a:r>
            <a:r>
              <a:rPr lang="en-US" sz="1600" dirty="0"/>
              <a:t>save on the certification webinars, including a 20% voucher for writing a CNA certification exam or renewing your certification! </a:t>
            </a:r>
          </a:p>
          <a:p>
            <a:r>
              <a:rPr lang="en-US" sz="1600" dirty="0"/>
              <a:t>     </a:t>
            </a:r>
            <a:r>
              <a:rPr lang="en-US" sz="1600" dirty="0">
                <a:hlinkClick r:id="rId5">
                  <a:extLst>
                    <a:ext uri="{A12FA001-AC4F-418D-AE19-62706E023703}">
                      <ahyp:hlinkClr xmlns:ahyp="http://schemas.microsoft.com/office/drawing/2018/hyperlinkcolor" val="tx"/>
                    </a:ext>
                  </a:extLst>
                </a:hlinkClick>
              </a:rPr>
              <a:t>https://cgna.net/study-groups</a:t>
            </a:r>
            <a:endParaRPr lang="en-US" sz="1600" dirty="0"/>
          </a:p>
          <a:p>
            <a:endParaRPr lang="en-US" sz="1600" dirty="0"/>
          </a:p>
          <a:p>
            <a:pPr marL="285750" indent="-28575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15467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8A6D64-5AEB-4344-20AC-FF063768E2A9}"/>
              </a:ext>
            </a:extLst>
          </p:cNvPr>
          <p:cNvSpPr txBox="1"/>
          <p:nvPr/>
        </p:nvSpPr>
        <p:spPr>
          <a:xfrm>
            <a:off x="339391" y="203949"/>
            <a:ext cx="7687159" cy="7386638"/>
          </a:xfrm>
          <a:prstGeom prst="rect">
            <a:avLst/>
          </a:prstGeom>
          <a:noFill/>
        </p:spPr>
        <p:txBody>
          <a:bodyPr wrap="square" rtlCol="0">
            <a:spAutoFit/>
          </a:bodyPr>
          <a:lstStyle/>
          <a:p>
            <a:r>
              <a:rPr lang="en-US" sz="4000" b="1" dirty="0"/>
              <a:t>Exam Preparation </a:t>
            </a:r>
          </a:p>
          <a:p>
            <a:endParaRPr lang="en-US" dirty="0"/>
          </a:p>
          <a:p>
            <a:r>
              <a:rPr lang="en-US" dirty="0"/>
              <a:t>The certification exam is designed to evaluate the knowledge and skills expected of a nurse with experience in a given specialty. The exam will test you on national standards created by nursing experts.</a:t>
            </a:r>
          </a:p>
          <a:p>
            <a:r>
              <a:rPr lang="en-US" dirty="0"/>
              <a:t> </a:t>
            </a:r>
          </a:p>
          <a:p>
            <a:r>
              <a:rPr lang="en-US" b="1" dirty="0"/>
              <a:t>CGNA Standards of Practice and Competencies </a:t>
            </a:r>
            <a:r>
              <a:rPr lang="en-US" dirty="0"/>
              <a:t>(4</a:t>
            </a:r>
            <a:r>
              <a:rPr lang="en-US" baseline="30000" dirty="0"/>
              <a:t>th</a:t>
            </a:r>
            <a:r>
              <a:rPr lang="en-US" dirty="0"/>
              <a:t> edition, 2020) </a:t>
            </a:r>
          </a:p>
          <a:p>
            <a:r>
              <a:rPr lang="en-US" dirty="0">
                <a:hlinkClick r:id="rId3">
                  <a:extLst>
                    <a:ext uri="{A12FA001-AC4F-418D-AE19-62706E023703}">
                      <ahyp:hlinkClr xmlns:ahyp="http://schemas.microsoft.com/office/drawing/2018/hyperlinkcolor" val="tx"/>
                    </a:ext>
                  </a:extLst>
                </a:hlinkClick>
              </a:rPr>
              <a:t>https://cgna.net/standards</a:t>
            </a:r>
            <a:endParaRPr lang="en-US" dirty="0"/>
          </a:p>
          <a:p>
            <a:endParaRPr lang="en-US" dirty="0"/>
          </a:p>
          <a:p>
            <a:r>
              <a:rPr lang="en-US" sz="2000" b="1" dirty="0"/>
              <a:t>Study Resources: </a:t>
            </a:r>
          </a:p>
          <a:p>
            <a:r>
              <a:rPr lang="en-US" dirty="0">
                <a:hlinkClick r:id="rId4">
                  <a:extLst>
                    <a:ext uri="{A12FA001-AC4F-418D-AE19-62706E023703}">
                      <ahyp:hlinkClr xmlns:ahyp="http://schemas.microsoft.com/office/drawing/2018/hyperlinkcolor" val="tx"/>
                    </a:ext>
                  </a:extLst>
                </a:hlinkClick>
              </a:rPr>
              <a:t>https://www.cna-aiic.ca/en/certification/exam-preparation</a:t>
            </a:r>
            <a:endParaRPr lang="en-US" dirty="0"/>
          </a:p>
          <a:p>
            <a:pPr marL="285750" indent="-285750">
              <a:buFont typeface="Arial" panose="020B0604020202020204" pitchFamily="34" charset="0"/>
              <a:buChar char="•"/>
            </a:pPr>
            <a:r>
              <a:rPr lang="en-US" dirty="0"/>
              <a:t>Exam competencies and blueprints </a:t>
            </a:r>
          </a:p>
          <a:p>
            <a:pPr marL="285750" indent="-285750">
              <a:buFont typeface="Arial" panose="020B0604020202020204" pitchFamily="34" charset="0"/>
              <a:buChar char="•"/>
            </a:pPr>
            <a:r>
              <a:rPr lang="en-US" dirty="0"/>
              <a:t>General competencies </a:t>
            </a:r>
          </a:p>
          <a:p>
            <a:pPr marL="285750" indent="-285750">
              <a:buFont typeface="Arial" panose="020B0604020202020204" pitchFamily="34" charset="0"/>
              <a:buChar char="•"/>
            </a:pPr>
            <a:r>
              <a:rPr lang="en-US" dirty="0"/>
              <a:t>Bibliographies </a:t>
            </a:r>
          </a:p>
          <a:p>
            <a:pPr marL="285750" indent="-285750">
              <a:buFont typeface="Arial" panose="020B0604020202020204" pitchFamily="34" charset="0"/>
              <a:buChar char="•"/>
            </a:pPr>
            <a:r>
              <a:rPr lang="en-US" dirty="0"/>
              <a:t>Specialty associations </a:t>
            </a:r>
          </a:p>
          <a:p>
            <a:pPr marL="285750" indent="-285750">
              <a:buFont typeface="Arial" panose="020B0604020202020204" pitchFamily="34" charset="0"/>
              <a:buChar char="•"/>
            </a:pPr>
            <a:r>
              <a:rPr lang="en-US" dirty="0"/>
              <a:t>Mentors</a:t>
            </a:r>
          </a:p>
          <a:p>
            <a:pPr marL="285750" indent="-285750">
              <a:buFont typeface="Arial" panose="020B0604020202020204" pitchFamily="34" charset="0"/>
              <a:buChar char="•"/>
            </a:pPr>
            <a:r>
              <a:rPr lang="en-US" dirty="0"/>
              <a:t>Study groups </a:t>
            </a:r>
          </a:p>
          <a:p>
            <a:pPr marL="285750" indent="-285750">
              <a:buFont typeface="Arial" panose="020B0604020202020204" pitchFamily="34" charset="0"/>
              <a:buChar char="•"/>
            </a:pPr>
            <a:r>
              <a:rPr lang="en-US" dirty="0"/>
              <a:t>Tips and tricks </a:t>
            </a:r>
          </a:p>
          <a:p>
            <a:pPr marL="285750" indent="-285750">
              <a:buFont typeface="Arial" panose="020B0604020202020204" pitchFamily="34" charset="0"/>
              <a:buChar char="•"/>
            </a:pPr>
            <a:r>
              <a:rPr lang="en-US" dirty="0"/>
              <a:t>Online practice questions </a:t>
            </a:r>
          </a:p>
          <a:p>
            <a:pPr marL="285750" indent="-285750">
              <a:buFont typeface="Arial" panose="020B0604020202020204" pitchFamily="34" charset="0"/>
              <a:buChar char="•"/>
            </a:pPr>
            <a:r>
              <a:rPr lang="en-US" dirty="0"/>
              <a:t>E-book library </a:t>
            </a:r>
          </a:p>
          <a:p>
            <a:pPr marL="285750" indent="-285750">
              <a:buFont typeface="Arial" panose="020B0604020202020204" pitchFamily="34" charset="0"/>
              <a:buChar char="•"/>
            </a:pPr>
            <a:r>
              <a:rPr lang="en-US" dirty="0"/>
              <a:t>AHS KRS (Knowledge Resource Service) – AHS employees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7E50FC67-F107-157C-737A-45E77E3CB4AE}"/>
              </a:ext>
            </a:extLst>
          </p:cNvPr>
          <p:cNvPicPr>
            <a:picLocks noChangeAspect="1"/>
          </p:cNvPicPr>
          <p:nvPr/>
        </p:nvPicPr>
        <p:blipFill>
          <a:blip r:embed="rId5"/>
          <a:stretch>
            <a:fillRect/>
          </a:stretch>
        </p:blipFill>
        <p:spPr>
          <a:xfrm>
            <a:off x="9303028" y="45720"/>
            <a:ext cx="2644865" cy="3383280"/>
          </a:xfrm>
          <a:prstGeom prst="rect">
            <a:avLst/>
          </a:prstGeom>
        </p:spPr>
      </p:pic>
      <p:pic>
        <p:nvPicPr>
          <p:cNvPr id="6" name="Content Placeholder 4">
            <a:extLst>
              <a:ext uri="{FF2B5EF4-FFF2-40B4-BE49-F238E27FC236}">
                <a16:creationId xmlns:a16="http://schemas.microsoft.com/office/drawing/2014/main" id="{30325AB1-94DC-13D0-123E-0DAE914F62D9}"/>
              </a:ext>
            </a:extLst>
          </p:cNvPr>
          <p:cNvPicPr>
            <a:picLocks noGrp="1" noChangeAspect="1"/>
          </p:cNvPicPr>
          <p:nvPr>
            <p:ph idx="1"/>
          </p:nvPr>
        </p:nvPicPr>
        <p:blipFill>
          <a:blip r:embed="rId6"/>
          <a:stretch>
            <a:fillRect/>
          </a:stretch>
        </p:blipFill>
        <p:spPr>
          <a:xfrm>
            <a:off x="7659757" y="3632844"/>
            <a:ext cx="4428184" cy="3179436"/>
          </a:xfrm>
        </p:spPr>
      </p:pic>
    </p:spTree>
    <p:extLst>
      <p:ext uri="{BB962C8B-B14F-4D97-AF65-F5344CB8AC3E}">
        <p14:creationId xmlns:p14="http://schemas.microsoft.com/office/powerpoint/2010/main" val="370662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31463"/>
            <a:ext cx="5552421" cy="5296880"/>
          </a:xfrm>
        </p:spPr>
        <p:txBody>
          <a:bodyPr>
            <a:normAutofit/>
          </a:bodyPr>
          <a:lstStyle/>
          <a:p>
            <a:r>
              <a:rPr lang="en-US" cap="none" dirty="0"/>
              <a:t>Exam Blueprints for LPNs and RNs</a:t>
            </a:r>
            <a:br>
              <a:rPr lang="en-US" cap="none" dirty="0"/>
            </a:br>
            <a:br>
              <a:rPr lang="en-US" cap="none" dirty="0"/>
            </a:br>
            <a:r>
              <a:rPr lang="en-US" cap="none" dirty="0"/>
              <a:t>-RNs </a:t>
            </a:r>
            <a:r>
              <a:rPr lang="en-US" sz="1800" dirty="0">
                <a:hlinkClick r:id="rId3">
                  <a:extLst>
                    <a:ext uri="{A12FA001-AC4F-418D-AE19-62706E023703}">
                      <ahyp:hlinkClr xmlns:ahyp="http://schemas.microsoft.com/office/drawing/2018/hyperlinkcolor" val="tx"/>
                    </a:ext>
                  </a:extLst>
                </a:hlinkClick>
              </a:rPr>
              <a:t>Blueprint for RNs</a:t>
            </a:r>
            <a:br>
              <a:rPr lang="en-US" sz="1100" cap="none" dirty="0"/>
            </a:br>
            <a:r>
              <a:rPr lang="en-US" cap="none" dirty="0"/>
              <a:t>-LPNs </a:t>
            </a:r>
            <a:r>
              <a:rPr lang="en-US" sz="1800" dirty="0">
                <a:hlinkClick r:id="rId4">
                  <a:extLst>
                    <a:ext uri="{A12FA001-AC4F-418D-AE19-62706E023703}">
                      <ahyp:hlinkClr xmlns:ahyp="http://schemas.microsoft.com/office/drawing/2018/hyperlinkcolor" val="tx"/>
                    </a:ext>
                  </a:extLst>
                </a:hlinkClick>
              </a:rPr>
              <a:t>Blueprint for LPNs</a:t>
            </a:r>
            <a:br>
              <a:rPr lang="en-US" sz="1800" dirty="0"/>
            </a:br>
            <a:br>
              <a:rPr lang="en-US" sz="1800" dirty="0"/>
            </a:br>
            <a:br>
              <a:rPr lang="en-US" sz="1800" dirty="0"/>
            </a:br>
            <a:r>
              <a:rPr lang="en-US" sz="1800" dirty="0">
                <a:hlinkClick r:id="rId5">
                  <a:extLst>
                    <a:ext uri="{A12FA001-AC4F-418D-AE19-62706E023703}">
                      <ahyp:hlinkClr xmlns:ahyp="http://schemas.microsoft.com/office/drawing/2018/hyperlinkcolor" val="tx"/>
                    </a:ext>
                  </a:extLst>
                </a:hlinkClick>
              </a:rPr>
              <a:t>https://www.cna-aiic.ca/en/certification/exam-preparation/exam-competencies-and-blueprints</a:t>
            </a:r>
            <a:br>
              <a:rPr lang="en-US" sz="1800" dirty="0"/>
            </a:br>
            <a:br>
              <a:rPr lang="en-US" sz="1800" dirty="0"/>
            </a:br>
            <a:br>
              <a:rPr lang="en-US" sz="1800" dirty="0"/>
            </a:br>
            <a:endParaRPr lang="en-US" sz="1200" cap="none" dirty="0"/>
          </a:p>
        </p:txBody>
      </p:sp>
      <p:pic>
        <p:nvPicPr>
          <p:cNvPr id="6" name="Picture 5">
            <a:extLst>
              <a:ext uri="{FF2B5EF4-FFF2-40B4-BE49-F238E27FC236}">
                <a16:creationId xmlns:a16="http://schemas.microsoft.com/office/drawing/2014/main" id="{534DE462-C8AF-4C00-BA70-7E8137382114}"/>
              </a:ext>
            </a:extLst>
          </p:cNvPr>
          <p:cNvPicPr>
            <a:picLocks noChangeAspect="1"/>
          </p:cNvPicPr>
          <p:nvPr/>
        </p:nvPicPr>
        <p:blipFill>
          <a:blip r:embed="rId6"/>
          <a:stretch>
            <a:fillRect/>
          </a:stretch>
        </p:blipFill>
        <p:spPr>
          <a:xfrm>
            <a:off x="5801803" y="0"/>
            <a:ext cx="6390197" cy="6858000"/>
          </a:xfrm>
          <a:prstGeom prst="rect">
            <a:avLst/>
          </a:prstGeom>
        </p:spPr>
      </p:pic>
    </p:spTree>
    <p:extLst>
      <p:ext uri="{BB962C8B-B14F-4D97-AF65-F5344CB8AC3E}">
        <p14:creationId xmlns:p14="http://schemas.microsoft.com/office/powerpoint/2010/main" val="379962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90" y="-230442"/>
            <a:ext cx="8534400" cy="1507067"/>
          </a:xfrm>
        </p:spPr>
        <p:txBody>
          <a:bodyPr>
            <a:normAutofit fontScale="90000"/>
          </a:bodyPr>
          <a:lstStyle/>
          <a:p>
            <a:br>
              <a:rPr lang="en-US" dirty="0"/>
            </a:br>
            <a:r>
              <a:rPr lang="en-US" b="1" cap="none" dirty="0"/>
              <a:t>Competency sampling</a:t>
            </a:r>
            <a:br>
              <a:rPr lang="en-US" cap="none" dirty="0"/>
            </a:br>
            <a:endParaRPr lang="en-US" dirty="0"/>
          </a:p>
        </p:txBody>
      </p:sp>
      <p:pic>
        <p:nvPicPr>
          <p:cNvPr id="4" name="Content Placeholder 3"/>
          <p:cNvPicPr>
            <a:picLocks noGrp="1" noChangeAspect="1"/>
          </p:cNvPicPr>
          <p:nvPr>
            <p:ph idx="1"/>
          </p:nvPr>
        </p:nvPicPr>
        <p:blipFill>
          <a:blip r:embed="rId3"/>
          <a:stretch>
            <a:fillRect/>
          </a:stretch>
        </p:blipFill>
        <p:spPr>
          <a:xfrm>
            <a:off x="551690" y="1108158"/>
            <a:ext cx="7422340" cy="4641684"/>
          </a:xfrm>
          <a:prstGeom prst="rect">
            <a:avLst/>
          </a:prstGeom>
        </p:spPr>
      </p:pic>
    </p:spTree>
    <p:extLst>
      <p:ext uri="{BB962C8B-B14F-4D97-AF65-F5344CB8AC3E}">
        <p14:creationId xmlns:p14="http://schemas.microsoft.com/office/powerpoint/2010/main" val="117962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47" y="432168"/>
            <a:ext cx="4033562" cy="1816358"/>
          </a:xfrm>
        </p:spPr>
        <p:txBody>
          <a:bodyPr>
            <a:normAutofit/>
          </a:bodyPr>
          <a:lstStyle/>
          <a:p>
            <a:r>
              <a:rPr lang="en-US" b="1" cap="none" dirty="0"/>
              <a:t>Bibliographies – for LPNs and RNs</a:t>
            </a:r>
            <a:br>
              <a:rPr lang="en-US" b="1" cap="none" dirty="0"/>
            </a:br>
            <a:endParaRPr lang="en-US" b="1" cap="none" dirty="0"/>
          </a:p>
        </p:txBody>
      </p:sp>
      <p:pic>
        <p:nvPicPr>
          <p:cNvPr id="7" name="Picture 6">
            <a:extLst>
              <a:ext uri="{FF2B5EF4-FFF2-40B4-BE49-F238E27FC236}">
                <a16:creationId xmlns:a16="http://schemas.microsoft.com/office/drawing/2014/main" id="{7B0B3843-DD7F-402D-A57B-66A76C70E024}"/>
              </a:ext>
            </a:extLst>
          </p:cNvPr>
          <p:cNvPicPr>
            <a:picLocks noChangeAspect="1"/>
          </p:cNvPicPr>
          <p:nvPr/>
        </p:nvPicPr>
        <p:blipFill>
          <a:blip r:embed="rId3"/>
          <a:stretch>
            <a:fillRect/>
          </a:stretch>
        </p:blipFill>
        <p:spPr>
          <a:xfrm>
            <a:off x="5120893" y="291598"/>
            <a:ext cx="6934901" cy="6162211"/>
          </a:xfrm>
          <a:prstGeom prst="rect">
            <a:avLst/>
          </a:prstGeom>
        </p:spPr>
      </p:pic>
      <p:pic>
        <p:nvPicPr>
          <p:cNvPr id="4" name="Picture 3" descr="Text&#10;&#10;Description automatically generated">
            <a:extLst>
              <a:ext uri="{FF2B5EF4-FFF2-40B4-BE49-F238E27FC236}">
                <a16:creationId xmlns:a16="http://schemas.microsoft.com/office/drawing/2014/main" id="{BCFEB798-783E-1C90-3013-756F19BBE411}"/>
              </a:ext>
            </a:extLst>
          </p:cNvPr>
          <p:cNvPicPr>
            <a:picLocks noChangeAspect="1"/>
          </p:cNvPicPr>
          <p:nvPr/>
        </p:nvPicPr>
        <p:blipFill>
          <a:blip r:embed="rId4"/>
          <a:stretch>
            <a:fillRect/>
          </a:stretch>
        </p:blipFill>
        <p:spPr>
          <a:xfrm>
            <a:off x="860184" y="1993694"/>
            <a:ext cx="2886488" cy="3721854"/>
          </a:xfrm>
          <a:prstGeom prst="rect">
            <a:avLst/>
          </a:prstGeom>
        </p:spPr>
      </p:pic>
    </p:spTree>
    <p:extLst>
      <p:ext uri="{BB962C8B-B14F-4D97-AF65-F5344CB8AC3E}">
        <p14:creationId xmlns:p14="http://schemas.microsoft.com/office/powerpoint/2010/main" val="418883706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355</TotalTime>
  <Words>1204</Words>
  <Application>Microsoft Office PowerPoint</Application>
  <PresentationFormat>Widescreen</PresentationFormat>
  <Paragraphs>125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Slice</vt:lpstr>
      <vt:lpstr>CNA Gerontological Nursing Certification</vt:lpstr>
      <vt:lpstr>CNA Certification What is Certification? - Canadian Nurses Association (cna-aiic.ca)</vt:lpstr>
      <vt:lpstr> Exam dates   Important Dates - Canadian Nurses Association (cna-aiic.ca)</vt:lpstr>
      <vt:lpstr>PowerPoint Presentation</vt:lpstr>
      <vt:lpstr>PowerPoint Presentation</vt:lpstr>
      <vt:lpstr>PowerPoint Presentation</vt:lpstr>
      <vt:lpstr>Exam Blueprints for LPNs and RNs  -RNs Blueprint for RNs -LPNs Blueprint for LPNs   https://www.cna-aiic.ca/en/certification/exam-preparation/exam-competencies-and-blueprints   </vt:lpstr>
      <vt:lpstr> Competency sampling </vt:lpstr>
      <vt:lpstr>Bibliographies – for LPNs and RNs </vt:lpstr>
      <vt:lpstr>Archived webinars available on CGNA  Gerontological Nursing Certification Exam Resources Winter 2021 (wildapricot.org) </vt:lpstr>
      <vt:lpstr>PowerPoint Presentation</vt:lpstr>
      <vt:lpstr>PowerPoint Presentation</vt:lpstr>
      <vt:lpstr>Contact:   AGNA Study Group Facilitators  (Jasmine &amp; Ilavarashi)   agna.Calgary@gmail.com</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Gerontological Certification</dc:title>
  <dc:creator>Sandra Stone</dc:creator>
  <cp:lastModifiedBy>Jasmine Hwang</cp:lastModifiedBy>
  <cp:revision>29</cp:revision>
  <dcterms:created xsi:type="dcterms:W3CDTF">2020-02-10T22:33:53Z</dcterms:created>
  <dcterms:modified xsi:type="dcterms:W3CDTF">2023-09-18T21:26:08Z</dcterms:modified>
</cp:coreProperties>
</file>